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Brygada 1918 Semi Bold"/>
      <p:regular r:id="rId16"/>
    </p:embeddedFont>
    <p:embeddedFont>
      <p:font typeface="Brygada 1918 Semi Bold"/>
      <p:regular r:id="rId17"/>
    </p:embeddedFont>
    <p:embeddedFont>
      <p:font typeface="Brygada 1918 Semi Bold"/>
      <p:regular r:id="rId18"/>
    </p:embeddedFont>
    <p:embeddedFont>
      <p:font typeface="Brygada 1918 Semi Bold"/>
      <p:regular r:id="rId19"/>
    </p:embeddedFont>
    <p:embeddedFont>
      <p:font typeface="Brygada 1918"/>
      <p:regular r:id="rId20"/>
    </p:embeddedFont>
    <p:embeddedFont>
      <p:font typeface="Brygada 1918"/>
      <p:regular r:id="rId21"/>
    </p:embeddedFont>
    <p:embeddedFont>
      <p:font typeface="Brygada 1918"/>
      <p:regular r:id="rId22"/>
    </p:embeddedFont>
    <p:embeddedFont>
      <p:font typeface="Brygada 1918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slideLayout" Target="../slideLayouts/slideLayout6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slideLayout" Target="../slideLayouts/slideLayout7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slideLayout" Target="../slideLayouts/slideLayout8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6615"/>
            </a:avLst>
          </a:prstGeom>
          <a:solidFill>
            <a:srgbClr val="F6EBD4"/>
          </a:solidFill>
          <a:ln/>
          <a:effectLst>
            <a:outerShdw sx="100000" sy="100000" kx="0" ky="0" algn="bl" rotWithShape="0" blurRad="80010" dist="53340" dir="5400000">
              <a:srgbClr val="000000">
                <a:alpha val="10000"/>
              </a:srgbClr>
            </a:outerShdw>
          </a:effectLst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77526" y="243840"/>
            <a:ext cx="5419249" cy="77419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80267" y="2639854"/>
            <a:ext cx="7108508" cy="1333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目標編碼：類別特徵轉換的智能方法</a:t>
            </a:r>
            <a:endParaRPr lang="en-US" sz="4200" dirty="0"/>
          </a:p>
        </p:txBody>
      </p:sp>
      <p:sp>
        <p:nvSpPr>
          <p:cNvPr id="5" name="Text 2"/>
          <p:cNvSpPr/>
          <p:nvPr/>
        </p:nvSpPr>
        <p:spPr>
          <a:xfrm>
            <a:off x="1180267" y="4293632"/>
            <a:ext cx="7108508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目標編碼是將類別特徵智能轉換為數值形式的特徵工程技術。它利用目標變數統計量替代原始類別，有效處理高基數特徵問題。</a:t>
            </a:r>
            <a:endParaRPr lang="en-US" sz="1650" dirty="0"/>
          </a:p>
        </p:txBody>
      </p:sp>
      <p:sp>
        <p:nvSpPr>
          <p:cNvPr id="6" name="Shape 3"/>
          <p:cNvSpPr/>
          <p:nvPr/>
        </p:nvSpPr>
        <p:spPr>
          <a:xfrm>
            <a:off x="1180267" y="5232321"/>
            <a:ext cx="341352" cy="341352"/>
          </a:xfrm>
          <a:prstGeom prst="roundRect">
            <a:avLst>
              <a:gd name="adj" fmla="val 26784919"/>
            </a:avLst>
          </a:prstGeom>
          <a:solidFill>
            <a:srgbClr val="969551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287423" y="5354241"/>
            <a:ext cx="127040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4D4D51"/>
                </a:solidFill>
                <a:latin typeface="Brygada 1918 Medium" pitchFamily="34" charset="0"/>
                <a:ea typeface="Brygada 1918 Medium" pitchFamily="34" charset="-122"/>
                <a:cs typeface="Brygada 1918 Medium" pitchFamily="34" charset="-120"/>
              </a:rPr>
              <a:t>AL</a:t>
            </a: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1628299" y="5216366"/>
            <a:ext cx="2103001" cy="373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100" b="1" dirty="0">
                <a:solidFill>
                  <a:srgbClr val="403011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投稿人：Alex Liu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6615"/>
            </a:avLst>
          </a:prstGeom>
          <a:solidFill>
            <a:srgbClr val="F6EBD4"/>
          </a:solidFill>
          <a:ln/>
          <a:effectLst>
            <a:outerShdw sx="100000" sy="100000" kx="0" ky="0" algn="bl" rotWithShape="0" blurRad="80010" dist="53340" dir="5400000">
              <a:srgbClr val="000000">
                <a:alpha val="10000"/>
              </a:srgbClr>
            </a:outerShdw>
          </a:effectLst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77526" y="243840"/>
            <a:ext cx="5419249" cy="77419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80267" y="2195989"/>
            <a:ext cx="5334595" cy="666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為何需要目標編碼？</a:t>
            </a:r>
            <a:endParaRPr lang="en-US" sz="4200" dirty="0"/>
          </a:p>
        </p:txBody>
      </p:sp>
      <p:sp>
        <p:nvSpPr>
          <p:cNvPr id="5" name="Text 2"/>
          <p:cNvSpPr/>
          <p:nvPr/>
        </p:nvSpPr>
        <p:spPr>
          <a:xfrm>
            <a:off x="1180267" y="3396258"/>
            <a:ext cx="202215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獨熱編碼問題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180267" y="3942993"/>
            <a:ext cx="2022158" cy="1024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高基數特徵產生過多新維度，導致維度災難。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1180267" y="5158978"/>
            <a:ext cx="2022158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資料稀疏，增加計算負擔。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3730585" y="3396258"/>
            <a:ext cx="202215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標籤編碼問題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3730585" y="3942993"/>
            <a:ext cx="2022158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引入無意義的順序關係。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3730585" y="4817626"/>
            <a:ext cx="2022158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模型可能被誤導做出錯誤預測。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6280904" y="3396258"/>
            <a:ext cx="202215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目標編碼優勢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280904" y="3942993"/>
            <a:ext cx="2022158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維持資訊密度，減少特徵數量。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6280904" y="4817626"/>
            <a:ext cx="2022158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降低過度擬合風險，提升模型效能。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5953"/>
            </a:avLst>
          </a:prstGeom>
          <a:solidFill>
            <a:srgbClr val="F6EBD4"/>
          </a:solidFill>
          <a:ln/>
          <a:effectLst>
            <a:outerShdw sx="100000" sy="100000" kx="0" ky="0" algn="bl" rotWithShape="0" blurRad="71120" dist="46990" dir="5400000">
              <a:srgbClr val="000000">
                <a:alpha val="10000"/>
              </a:srgbClr>
            </a:outerShdw>
          </a:effectLst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507" y="243840"/>
            <a:ext cx="5419249" cy="77419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41507" y="1366361"/>
            <a:ext cx="4801076" cy="600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目標編碼如何運作？</a:t>
            </a:r>
            <a:endParaRPr lang="en-US" sz="3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507" y="2254448"/>
            <a:ext cx="960120" cy="115216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89639" y="2446377"/>
            <a:ext cx="240053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收集原始類別資料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7589639" y="2861548"/>
            <a:ext cx="5860375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識別需要編碼的類別特徵（如城市名稱）。</a:t>
            </a:r>
            <a:endParaRPr lang="en-US" sz="15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507" y="3406616"/>
            <a:ext cx="960120" cy="115216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589639" y="3598545"/>
            <a:ext cx="240053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計算統計量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7589639" y="4013716"/>
            <a:ext cx="5860375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計算每個類別對應目標變數的平均值。</a:t>
            </a:r>
            <a:endParaRPr lang="en-US" sz="15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507" y="4558784"/>
            <a:ext cx="960120" cy="115216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589639" y="4750713"/>
            <a:ext cx="240053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替換原始類別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7589639" y="5165884"/>
            <a:ext cx="5860375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若台北平均購買率為0.67，則所有「台北」值替換為0.67。</a:t>
            </a:r>
            <a:endParaRPr lang="en-US" sz="15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1507" y="5710952"/>
            <a:ext cx="960120" cy="115216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589639" y="5902881"/>
            <a:ext cx="240053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輸入模型訓練</a:t>
            </a:r>
            <a:endParaRPr lang="en-US" sz="1850" dirty="0"/>
          </a:p>
        </p:txBody>
      </p:sp>
      <p:sp>
        <p:nvSpPr>
          <p:cNvPr id="16" name="Text 9"/>
          <p:cNvSpPr/>
          <p:nvPr/>
        </p:nvSpPr>
        <p:spPr>
          <a:xfrm>
            <a:off x="7589639" y="6318052"/>
            <a:ext cx="5860375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將轉換後的數值特徵用於模型訓練。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6615"/>
            </a:avLst>
          </a:prstGeom>
          <a:solidFill>
            <a:srgbClr val="F6EBD4"/>
          </a:solidFill>
          <a:ln/>
          <a:effectLst>
            <a:outerShdw sx="100000" sy="100000" kx="0" ky="0" algn="bl" rotWithShape="0" blurRad="80010" dist="53340" dir="5400000">
              <a:srgbClr val="000000">
                <a:alpha val="10000"/>
              </a:srgbClr>
            </a:outerShdw>
          </a:effectLst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507" y="243840"/>
            <a:ext cx="13763387" cy="280058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80267" y="3927277"/>
            <a:ext cx="5334595" cy="666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目標編碼數學公式</a:t>
            </a:r>
            <a:endParaRPr lang="en-US" sz="4200" dirty="0"/>
          </a:p>
        </p:txBody>
      </p:sp>
      <p:sp>
        <p:nvSpPr>
          <p:cNvPr id="5" name="Shape 2"/>
          <p:cNvSpPr/>
          <p:nvPr/>
        </p:nvSpPr>
        <p:spPr>
          <a:xfrm>
            <a:off x="1180267" y="4914186"/>
            <a:ext cx="3947755" cy="2055376"/>
          </a:xfrm>
          <a:prstGeom prst="roundRect">
            <a:avLst>
              <a:gd name="adj" fmla="val 15573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401247" y="5135166"/>
            <a:ext cx="266723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基本公式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401247" y="5596533"/>
            <a:ext cx="3505795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類別c的編碼值：mean_c = ∑(yi)/Nc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1401247" y="6065877"/>
            <a:ext cx="3505795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yi為目標值，Nc為類別c的樣本數。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5341382" y="4914186"/>
            <a:ext cx="3947755" cy="2055376"/>
          </a:xfrm>
          <a:prstGeom prst="roundRect">
            <a:avLst>
              <a:gd name="adj" fmla="val 15573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562362" y="5135166"/>
            <a:ext cx="266723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平滑處理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5562362" y="5596533"/>
            <a:ext cx="3505795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加入全域平均防止過擬合：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5562362" y="6065877"/>
            <a:ext cx="3505795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mean_c_smoothed = (λ·全域平均 + Nc·mean_c)/(λ+Nc)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9502497" y="4914186"/>
            <a:ext cx="3947755" cy="2055376"/>
          </a:xfrm>
          <a:prstGeom prst="roundRect">
            <a:avLst>
              <a:gd name="adj" fmla="val 15573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723477" y="5135166"/>
            <a:ext cx="266723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通用性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9723477" y="5596533"/>
            <a:ext cx="3505795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適用於二元、多元分類問題。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9723477" y="6065877"/>
            <a:ext cx="3505795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回歸問題同樣適用此公式。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6615"/>
            </a:avLst>
          </a:prstGeom>
          <a:solidFill>
            <a:srgbClr val="F6EBD4"/>
          </a:solidFill>
          <a:ln/>
          <a:effectLst>
            <a:outerShdw sx="100000" sy="100000" kx="0" ky="0" algn="bl" rotWithShape="0" blurRad="80010" dist="53340" dir="5400000">
              <a:srgbClr val="000000">
                <a:alpha val="1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1180267" y="1029057"/>
            <a:ext cx="5334595" cy="666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優點一覽</a:t>
            </a:r>
            <a:endParaRPr lang="en-US" sz="4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88531" y="2122646"/>
            <a:ext cx="1518285" cy="1229439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655" y="2702242"/>
            <a:ext cx="300038" cy="37504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20176" y="2336006"/>
            <a:ext cx="2133719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高效能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5220176" y="2797373"/>
            <a:ext cx="2133719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顯著提升模型預測表現</a:t>
            </a:r>
            <a:endParaRPr lang="en-US" sz="1650" dirty="0"/>
          </a:p>
        </p:txBody>
      </p:sp>
      <p:sp>
        <p:nvSpPr>
          <p:cNvPr id="8" name="Shape 4"/>
          <p:cNvSpPr/>
          <p:nvPr/>
        </p:nvSpPr>
        <p:spPr>
          <a:xfrm>
            <a:off x="5060156" y="3363516"/>
            <a:ext cx="8336637" cy="15240"/>
          </a:xfrm>
          <a:prstGeom prst="roundRect">
            <a:avLst>
              <a:gd name="adj" fmla="val 2100258"/>
            </a:avLst>
          </a:prstGeom>
          <a:solidFill>
            <a:srgbClr val="626C3B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270" y="3405426"/>
            <a:ext cx="3036689" cy="1229439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536" y="3832622"/>
            <a:ext cx="300038" cy="3750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979319" y="3618786"/>
            <a:ext cx="1920359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降維效果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5979319" y="4080153"/>
            <a:ext cx="1920359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有效壓縮高基數特徵</a:t>
            </a:r>
            <a:endParaRPr lang="en-US" sz="1650" dirty="0"/>
          </a:p>
        </p:txBody>
      </p:sp>
      <p:sp>
        <p:nvSpPr>
          <p:cNvPr id="13" name="Shape 7"/>
          <p:cNvSpPr/>
          <p:nvPr/>
        </p:nvSpPr>
        <p:spPr>
          <a:xfrm>
            <a:off x="5819299" y="4646295"/>
            <a:ext cx="7577495" cy="15240"/>
          </a:xfrm>
          <a:prstGeom prst="roundRect">
            <a:avLst>
              <a:gd name="adj" fmla="val 2100258"/>
            </a:avLst>
          </a:prstGeom>
          <a:solidFill>
            <a:srgbClr val="83792E"/>
          </a:solidFill>
          <a:ln/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0127" y="4688205"/>
            <a:ext cx="4555093" cy="1229439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7655" y="5115401"/>
            <a:ext cx="300038" cy="375047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6738580" y="4901565"/>
            <a:ext cx="1920359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信息保留</a:t>
            </a:r>
            <a:endParaRPr lang="en-US" sz="2100" dirty="0"/>
          </a:p>
        </p:txBody>
      </p:sp>
      <p:sp>
        <p:nvSpPr>
          <p:cNvPr id="17" name="Text 9"/>
          <p:cNvSpPr/>
          <p:nvPr/>
        </p:nvSpPr>
        <p:spPr>
          <a:xfrm>
            <a:off x="6738580" y="5362932"/>
            <a:ext cx="1920359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保留類別與目標關係</a:t>
            </a:r>
            <a:endParaRPr lang="en-US" sz="1650" dirty="0"/>
          </a:p>
        </p:txBody>
      </p:sp>
      <p:sp>
        <p:nvSpPr>
          <p:cNvPr id="18" name="Shape 10"/>
          <p:cNvSpPr/>
          <p:nvPr/>
        </p:nvSpPr>
        <p:spPr>
          <a:xfrm>
            <a:off x="6578560" y="5929074"/>
            <a:ext cx="6818233" cy="15240"/>
          </a:xfrm>
          <a:prstGeom prst="roundRect">
            <a:avLst>
              <a:gd name="adj" fmla="val 2100258"/>
            </a:avLst>
          </a:prstGeom>
          <a:solidFill>
            <a:srgbClr val="E8AF3B"/>
          </a:solidFill>
          <a:ln/>
        </p:spPr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0866" y="5970984"/>
            <a:ext cx="6073497" cy="1229439"/>
          </a:xfrm>
          <a:prstGeom prst="rect">
            <a:avLst/>
          </a:prstGeom>
        </p:spPr>
      </p:pic>
      <p:pic>
        <p:nvPicPr>
          <p:cNvPr id="20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7536" y="6398181"/>
            <a:ext cx="300038" cy="375047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7497723" y="6184344"/>
            <a:ext cx="2133719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應用廣泛</a:t>
            </a:r>
            <a:endParaRPr lang="en-US" sz="2100" dirty="0"/>
          </a:p>
        </p:txBody>
      </p:sp>
      <p:sp>
        <p:nvSpPr>
          <p:cNvPr id="22" name="Text 12"/>
          <p:cNvSpPr/>
          <p:nvPr/>
        </p:nvSpPr>
        <p:spPr>
          <a:xfrm>
            <a:off x="7497723" y="6645712"/>
            <a:ext cx="2133719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適用多種機器學習算法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6615"/>
            </a:avLst>
          </a:prstGeom>
          <a:solidFill>
            <a:srgbClr val="F6EBD4"/>
          </a:solidFill>
          <a:ln/>
          <a:effectLst>
            <a:outerShdw sx="100000" sy="100000" kx="0" ky="0" algn="bl" rotWithShape="0" blurRad="80010" dist="53340" dir="5400000">
              <a:srgbClr val="000000">
                <a:alpha val="1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1180267" y="1420773"/>
            <a:ext cx="5334595" cy="666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缺點與潛在風險</a:t>
            </a:r>
            <a:endParaRPr lang="en-US" sz="4200" dirty="0"/>
          </a:p>
        </p:txBody>
      </p:sp>
      <p:sp>
        <p:nvSpPr>
          <p:cNvPr id="4" name="Text 2"/>
          <p:cNvSpPr/>
          <p:nvPr/>
        </p:nvSpPr>
        <p:spPr>
          <a:xfrm>
            <a:off x="2180749" y="3191828"/>
            <a:ext cx="266723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目標洩漏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1180267" y="3653195"/>
            <a:ext cx="3667720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若實作不當，可能引入未來信息</a:t>
            </a:r>
            <a:endParaRPr lang="en-US" sz="16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68027" y="2514362"/>
            <a:ext cx="4294346" cy="4294346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263" y="3232190"/>
            <a:ext cx="319207" cy="39909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782413" y="3021211"/>
            <a:ext cx="266723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新類別處理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9782413" y="3482578"/>
            <a:ext cx="3667720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測試集出現訓練集未見類別時需特殊處理</a:t>
            </a:r>
            <a:endParaRPr lang="en-US" sz="16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027" y="2514362"/>
            <a:ext cx="4294346" cy="4294346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5215" y="3597712"/>
            <a:ext cx="319207" cy="39909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82413" y="5499021"/>
            <a:ext cx="266723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過擬合風險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9782413" y="5960388"/>
            <a:ext cx="3667720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小樣本類別易產生極端編碼值</a:t>
            </a:r>
            <a:endParaRPr lang="en-US" sz="16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8027" y="2514362"/>
            <a:ext cx="4294346" cy="4294346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9693" y="5691664"/>
            <a:ext cx="319207" cy="39909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2180749" y="5499021"/>
            <a:ext cx="266723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解釋性降低</a:t>
            </a:r>
            <a:endParaRPr lang="en-US" sz="2100" dirty="0"/>
          </a:p>
        </p:txBody>
      </p:sp>
      <p:sp>
        <p:nvSpPr>
          <p:cNvPr id="17" name="Text 9"/>
          <p:cNvSpPr/>
          <p:nvPr/>
        </p:nvSpPr>
        <p:spPr>
          <a:xfrm>
            <a:off x="1180267" y="5960388"/>
            <a:ext cx="3667720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編碼後特徵含義不如原始類別直觀</a:t>
            </a:r>
            <a:endParaRPr lang="en-US" sz="1650" dirty="0"/>
          </a:p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8027" y="2514362"/>
            <a:ext cx="4294346" cy="4294346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5741" y="5326142"/>
            <a:ext cx="319207" cy="39909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6615"/>
            </a:avLst>
          </a:prstGeom>
          <a:solidFill>
            <a:srgbClr val="F6EBD4"/>
          </a:solidFill>
          <a:ln/>
          <a:effectLst>
            <a:outerShdw sx="100000" sy="100000" kx="0" ky="0" algn="bl" rotWithShape="0" blurRad="80010" dist="53340" dir="5400000">
              <a:srgbClr val="000000">
                <a:alpha val="1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1180267" y="1206937"/>
            <a:ext cx="5334595" cy="666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實際應用場景</a:t>
            </a:r>
            <a:endParaRPr lang="en-US" sz="4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887" y="2438281"/>
            <a:ext cx="2935605" cy="2935605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108" y="2438281"/>
            <a:ext cx="2935724" cy="2935724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449" y="2438281"/>
            <a:ext cx="2935724" cy="2935724"/>
          </a:xfrm>
          <a:prstGeom prst="rect">
            <a:avLst/>
          </a:prstGeom>
        </p:spPr>
      </p:pic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789" y="2438281"/>
            <a:ext cx="2935724" cy="2935724"/>
          </a:xfrm>
          <a:prstGeom prst="rect">
            <a:avLst/>
          </a:prstGeom>
        </p:spPr>
      </p:pic>
      <p:pic>
        <p:nvPicPr>
          <p:cNvPr id="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267" y="5789057"/>
            <a:ext cx="533400" cy="533400"/>
          </a:xfrm>
          <a:prstGeom prst="rect">
            <a:avLst/>
          </a:prstGeom>
        </p:spPr>
      </p:pic>
      <p:sp>
        <p:nvSpPr>
          <p:cNvPr id="9" name="Text 2"/>
          <p:cNvSpPr/>
          <p:nvPr/>
        </p:nvSpPr>
        <p:spPr>
          <a:xfrm>
            <a:off x="1927027" y="5878473"/>
            <a:ext cx="266723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電子商務</a:t>
            </a:r>
            <a:endParaRPr lang="en-US" sz="2100" dirty="0"/>
          </a:p>
        </p:txBody>
      </p:sp>
      <p:sp>
        <p:nvSpPr>
          <p:cNvPr id="10" name="Text 3"/>
          <p:cNvSpPr/>
          <p:nvPr/>
        </p:nvSpPr>
        <p:spPr>
          <a:xfrm>
            <a:off x="1927027" y="6339840"/>
            <a:ext cx="3165396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商品類別、來源網站、用戶行為模式分析</a:t>
            </a:r>
            <a:endParaRPr lang="en-US" sz="1650" dirty="0"/>
          </a:p>
        </p:txBody>
      </p:sp>
      <p:pic>
        <p:nvPicPr>
          <p:cNvPr id="1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9122" y="5789057"/>
            <a:ext cx="533400" cy="533400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6105882" y="5878473"/>
            <a:ext cx="266723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金融服務</a:t>
            </a:r>
            <a:endParaRPr lang="en-US" sz="2100" dirty="0"/>
          </a:p>
        </p:txBody>
      </p:sp>
      <p:sp>
        <p:nvSpPr>
          <p:cNvPr id="13" name="Text 5"/>
          <p:cNvSpPr/>
          <p:nvPr/>
        </p:nvSpPr>
        <p:spPr>
          <a:xfrm>
            <a:off x="6105882" y="6339840"/>
            <a:ext cx="3165396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信用評分、詐欺檢測、客戶細分</a:t>
            </a:r>
            <a:endParaRPr lang="en-US" sz="1650" dirty="0"/>
          </a:p>
        </p:txBody>
      </p:sp>
      <p:pic>
        <p:nvPicPr>
          <p:cNvPr id="14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7978" y="5789057"/>
            <a:ext cx="533400" cy="533400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10284738" y="5878473"/>
            <a:ext cx="266723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行銷分析</a:t>
            </a:r>
            <a:endParaRPr lang="en-US" sz="2100" dirty="0"/>
          </a:p>
        </p:txBody>
      </p:sp>
      <p:sp>
        <p:nvSpPr>
          <p:cNvPr id="16" name="Text 7"/>
          <p:cNvSpPr/>
          <p:nvPr/>
        </p:nvSpPr>
        <p:spPr>
          <a:xfrm>
            <a:off x="10284738" y="6339840"/>
            <a:ext cx="3165396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客戶區域、職業、購買習慣預測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6615"/>
            </a:avLst>
          </a:prstGeom>
          <a:solidFill>
            <a:srgbClr val="F6EBD4"/>
          </a:solidFill>
          <a:ln/>
          <a:effectLst>
            <a:outerShdw sx="100000" sy="100000" kx="0" ky="0" algn="bl" rotWithShape="0" blurRad="80010" dist="53340" dir="5400000">
              <a:srgbClr val="000000">
                <a:alpha val="1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1180267" y="1617107"/>
            <a:ext cx="5867400" cy="666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目標編碼防止過擬合方法</a:t>
            </a:r>
            <a:endParaRPr lang="en-US" sz="4200" dirty="0"/>
          </a:p>
        </p:txBody>
      </p:sp>
      <p:sp>
        <p:nvSpPr>
          <p:cNvPr id="4" name="Shape 2"/>
          <p:cNvSpPr/>
          <p:nvPr/>
        </p:nvSpPr>
        <p:spPr>
          <a:xfrm>
            <a:off x="1180267" y="2710696"/>
            <a:ext cx="2044898" cy="1229439"/>
          </a:xfrm>
          <a:prstGeom prst="roundRect">
            <a:avLst>
              <a:gd name="adj" fmla="val 26035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2637" y="3137892"/>
            <a:ext cx="300038" cy="37504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438525" y="2924056"/>
            <a:ext cx="266723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K-fold交叉編碼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3438525" y="3385423"/>
            <a:ext cx="2773799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用訓練外數據計算目標統計量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3331845" y="3924895"/>
            <a:ext cx="10011608" cy="15240"/>
          </a:xfrm>
          <a:prstGeom prst="roundRect">
            <a:avLst>
              <a:gd name="adj" fmla="val 2100258"/>
            </a:avLst>
          </a:prstGeom>
          <a:solidFill>
            <a:srgbClr val="626C3B"/>
          </a:solidFill>
          <a:ln/>
        </p:spPr>
      </p:sp>
      <p:sp>
        <p:nvSpPr>
          <p:cNvPr id="9" name="Shape 6"/>
          <p:cNvSpPr/>
          <p:nvPr/>
        </p:nvSpPr>
        <p:spPr>
          <a:xfrm>
            <a:off x="1180267" y="4046815"/>
            <a:ext cx="4089916" cy="1229439"/>
          </a:xfrm>
          <a:prstGeom prst="roundRect">
            <a:avLst>
              <a:gd name="adj" fmla="val 26035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146" y="4474012"/>
            <a:ext cx="300038" cy="37504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83543" y="4260175"/>
            <a:ext cx="2347079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平滑處理</a:t>
            </a:r>
            <a:endParaRPr lang="en-US" sz="2100" dirty="0"/>
          </a:p>
        </p:txBody>
      </p:sp>
      <p:sp>
        <p:nvSpPr>
          <p:cNvPr id="12" name="Text 8"/>
          <p:cNvSpPr/>
          <p:nvPr/>
        </p:nvSpPr>
        <p:spPr>
          <a:xfrm>
            <a:off x="5483543" y="4721542"/>
            <a:ext cx="2347079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加入全域均值作為正則化</a:t>
            </a:r>
            <a:endParaRPr lang="en-US" sz="1650" dirty="0"/>
          </a:p>
        </p:txBody>
      </p:sp>
      <p:sp>
        <p:nvSpPr>
          <p:cNvPr id="13" name="Shape 9"/>
          <p:cNvSpPr/>
          <p:nvPr/>
        </p:nvSpPr>
        <p:spPr>
          <a:xfrm>
            <a:off x="5376863" y="5261015"/>
            <a:ext cx="7966591" cy="15240"/>
          </a:xfrm>
          <a:prstGeom prst="roundRect">
            <a:avLst>
              <a:gd name="adj" fmla="val 2100258"/>
            </a:avLst>
          </a:prstGeom>
          <a:solidFill>
            <a:srgbClr val="83792E"/>
          </a:solidFill>
          <a:ln/>
        </p:spPr>
      </p:sp>
      <p:sp>
        <p:nvSpPr>
          <p:cNvPr id="14" name="Shape 10"/>
          <p:cNvSpPr/>
          <p:nvPr/>
        </p:nvSpPr>
        <p:spPr>
          <a:xfrm>
            <a:off x="1180267" y="5382935"/>
            <a:ext cx="6134933" cy="1229439"/>
          </a:xfrm>
          <a:prstGeom prst="roundRect">
            <a:avLst>
              <a:gd name="adj" fmla="val 26035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655" y="5810131"/>
            <a:ext cx="300038" cy="37504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528560" y="5596295"/>
            <a:ext cx="2560439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噪聲添加</a:t>
            </a:r>
            <a:endParaRPr lang="en-US" sz="2100" dirty="0"/>
          </a:p>
        </p:txBody>
      </p:sp>
      <p:sp>
        <p:nvSpPr>
          <p:cNvPr id="17" name="Text 12"/>
          <p:cNvSpPr/>
          <p:nvPr/>
        </p:nvSpPr>
        <p:spPr>
          <a:xfrm>
            <a:off x="7528560" y="6057662"/>
            <a:ext cx="2560439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增加隨機噪聲降低過度信任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6615"/>
            </a:avLst>
          </a:prstGeom>
          <a:solidFill>
            <a:srgbClr val="F6EBD4"/>
          </a:solidFill>
          <a:ln/>
          <a:effectLst>
            <a:outerShdw sx="100000" sy="100000" kx="0" ky="0" algn="bl" rotWithShape="0" blurRad="80010" dist="53340" dir="5400000">
              <a:srgbClr val="000000">
                <a:alpha val="10000"/>
              </a:srgbClr>
            </a:outerShdw>
          </a:effectLst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77526" y="243840"/>
            <a:ext cx="5419249" cy="77419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80267" y="1229082"/>
            <a:ext cx="5334595" cy="666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總結與最佳實踐</a:t>
            </a:r>
            <a:endParaRPr lang="en-US" sz="4200" dirty="0"/>
          </a:p>
        </p:txBody>
      </p:sp>
      <p:sp>
        <p:nvSpPr>
          <p:cNvPr id="5" name="Shape 2"/>
          <p:cNvSpPr/>
          <p:nvPr/>
        </p:nvSpPr>
        <p:spPr>
          <a:xfrm>
            <a:off x="1420297" y="2215991"/>
            <a:ext cx="30480" cy="4784408"/>
          </a:xfrm>
          <a:prstGeom prst="roundRect">
            <a:avLst>
              <a:gd name="adj" fmla="val 1050129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1629847" y="2440781"/>
            <a:ext cx="640080" cy="30480"/>
          </a:xfrm>
          <a:prstGeom prst="roundRect">
            <a:avLst>
              <a:gd name="adj" fmla="val 1050129"/>
            </a:avLst>
          </a:prstGeom>
          <a:solidFill>
            <a:srgbClr val="7B8554"/>
          </a:solidFill>
          <a:ln/>
        </p:spPr>
      </p:sp>
      <p:sp>
        <p:nvSpPr>
          <p:cNvPr id="7" name="Shape 4"/>
          <p:cNvSpPr/>
          <p:nvPr/>
        </p:nvSpPr>
        <p:spPr>
          <a:xfrm>
            <a:off x="1180267" y="2215991"/>
            <a:ext cx="480060" cy="480060"/>
          </a:xfrm>
          <a:prstGeom prst="roundRect">
            <a:avLst>
              <a:gd name="adj" fmla="val 66675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277" y="2255996"/>
            <a:ext cx="320040" cy="40005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487216" y="2289334"/>
            <a:ext cx="266723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確認適用性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2487216" y="2750701"/>
            <a:ext cx="5801558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高基數類別特徵時優先考慮目標編碼。</a:t>
            </a:r>
            <a:endParaRPr lang="en-US" sz="1650" dirty="0"/>
          </a:p>
        </p:txBody>
      </p:sp>
      <p:sp>
        <p:nvSpPr>
          <p:cNvPr id="11" name="Shape 7"/>
          <p:cNvSpPr/>
          <p:nvPr/>
        </p:nvSpPr>
        <p:spPr>
          <a:xfrm>
            <a:off x="1629847" y="3743563"/>
            <a:ext cx="640080" cy="30480"/>
          </a:xfrm>
          <a:prstGeom prst="roundRect">
            <a:avLst>
              <a:gd name="adj" fmla="val 1050129"/>
            </a:avLst>
          </a:prstGeom>
          <a:solidFill>
            <a:srgbClr val="9C9247"/>
          </a:solidFill>
          <a:ln/>
        </p:spPr>
      </p:sp>
      <p:sp>
        <p:nvSpPr>
          <p:cNvPr id="12" name="Shape 8"/>
          <p:cNvSpPr/>
          <p:nvPr/>
        </p:nvSpPr>
        <p:spPr>
          <a:xfrm>
            <a:off x="1180267" y="3518773"/>
            <a:ext cx="480060" cy="480060"/>
          </a:xfrm>
          <a:prstGeom prst="roundRect">
            <a:avLst>
              <a:gd name="adj" fmla="val 66675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277" y="3558778"/>
            <a:ext cx="320040" cy="40005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2487216" y="3592116"/>
            <a:ext cx="266723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防止數據洩漏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2487216" y="4053483"/>
            <a:ext cx="5801558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使用交叉驗證方式實施編碼，避免目標洩漏。</a:t>
            </a:r>
            <a:endParaRPr lang="en-US" sz="1650" dirty="0"/>
          </a:p>
        </p:txBody>
      </p:sp>
      <p:sp>
        <p:nvSpPr>
          <p:cNvPr id="16" name="Shape 11"/>
          <p:cNvSpPr/>
          <p:nvPr/>
        </p:nvSpPr>
        <p:spPr>
          <a:xfrm>
            <a:off x="1629847" y="5046345"/>
            <a:ext cx="640080" cy="30480"/>
          </a:xfrm>
          <a:prstGeom prst="roundRect">
            <a:avLst>
              <a:gd name="adj" fmla="val 1050129"/>
            </a:avLst>
          </a:prstGeom>
          <a:solidFill>
            <a:srgbClr val="CE9521"/>
          </a:solidFill>
          <a:ln/>
        </p:spPr>
      </p:sp>
      <p:sp>
        <p:nvSpPr>
          <p:cNvPr id="17" name="Shape 12"/>
          <p:cNvSpPr/>
          <p:nvPr/>
        </p:nvSpPr>
        <p:spPr>
          <a:xfrm>
            <a:off x="1180267" y="4821555"/>
            <a:ext cx="480060" cy="480060"/>
          </a:xfrm>
          <a:prstGeom prst="roundRect">
            <a:avLst>
              <a:gd name="adj" fmla="val 66675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277" y="4861560"/>
            <a:ext cx="320040" cy="40005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2487216" y="4894897"/>
            <a:ext cx="266723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應用平滑技術</a:t>
            </a:r>
            <a:endParaRPr lang="en-US" sz="2100" dirty="0"/>
          </a:p>
        </p:txBody>
      </p:sp>
      <p:sp>
        <p:nvSpPr>
          <p:cNvPr id="20" name="Text 14"/>
          <p:cNvSpPr/>
          <p:nvPr/>
        </p:nvSpPr>
        <p:spPr>
          <a:xfrm>
            <a:off x="2487216" y="5356265"/>
            <a:ext cx="5801558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小類別樣本添加適當平滑參數，平衡過擬合風險。</a:t>
            </a:r>
            <a:endParaRPr lang="en-US" sz="1650" dirty="0"/>
          </a:p>
        </p:txBody>
      </p:sp>
      <p:sp>
        <p:nvSpPr>
          <p:cNvPr id="21" name="Shape 15"/>
          <p:cNvSpPr/>
          <p:nvPr/>
        </p:nvSpPr>
        <p:spPr>
          <a:xfrm>
            <a:off x="1629847" y="6349127"/>
            <a:ext cx="640080" cy="30480"/>
          </a:xfrm>
          <a:prstGeom prst="roundRect">
            <a:avLst>
              <a:gd name="adj" fmla="val 1050129"/>
            </a:avLst>
          </a:prstGeom>
          <a:solidFill>
            <a:srgbClr val="B27733"/>
          </a:solidFill>
          <a:ln/>
        </p:spPr>
      </p:sp>
      <p:sp>
        <p:nvSpPr>
          <p:cNvPr id="22" name="Shape 16"/>
          <p:cNvSpPr/>
          <p:nvPr/>
        </p:nvSpPr>
        <p:spPr>
          <a:xfrm>
            <a:off x="1180267" y="6124337"/>
            <a:ext cx="480060" cy="480060"/>
          </a:xfrm>
          <a:prstGeom prst="roundRect">
            <a:avLst>
              <a:gd name="adj" fmla="val 66675"/>
            </a:avLst>
          </a:prstGeom>
          <a:solidFill>
            <a:srgbClr val="CC914D"/>
          </a:solidFill>
          <a:ln w="7620">
            <a:solidFill>
              <a:srgbClr val="B27733"/>
            </a:solidFill>
            <a:prstDash val="solid"/>
          </a:ln>
        </p:spPr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277" y="6164342"/>
            <a:ext cx="320040" cy="400050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2487216" y="6197679"/>
            <a:ext cx="266723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結合其他方法</a:t>
            </a:r>
            <a:endParaRPr lang="en-US" sz="2100" dirty="0"/>
          </a:p>
        </p:txBody>
      </p:sp>
      <p:sp>
        <p:nvSpPr>
          <p:cNvPr id="25" name="Text 18"/>
          <p:cNvSpPr/>
          <p:nvPr/>
        </p:nvSpPr>
        <p:spPr>
          <a:xfrm>
            <a:off x="2487216" y="6659047"/>
            <a:ext cx="5801558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與其他特徵工程技術結合使用，獲得最佳模型效果。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2025-06-06T09:22:27Z</dcterms:created>
  <dcterms:modified xsi:type="dcterms:W3CDTF">2025-06-06T09:22:27Z</dcterms:modified>
</cp:coreProperties>
</file>